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6858000" cy="9144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B13DDF"/>
    <a:srgbClr val="C640DC"/>
    <a:srgbClr val="A021B5"/>
    <a:srgbClr val="FFCC99"/>
    <a:srgbClr val="FF6600"/>
    <a:srgbClr val="CC0000"/>
    <a:srgbClr val="FFFF66"/>
    <a:srgbClr val="000066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1644" y="4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04B11B6-2B0E-4201-9D25-CD3511A39510}" type="datetime1">
              <a:rPr lang="ja-JP" altLang="en-US"/>
              <a:pPr>
                <a:defRPr/>
              </a:pPr>
              <a:t>2024/2/23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351A098-505A-4787-98AD-A218E67EF9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58020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3B72027-3235-404D-8808-E1DE0F6B14A6}" type="datetime1">
              <a:rPr lang="ja-JP" altLang="en-US"/>
              <a:pPr>
                <a:defRPr/>
              </a:pPr>
              <a:t>2024/2/23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FFD9DE9-8DC1-4179-B894-B7ECB07F743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625076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6814275-590F-4001-B590-0D026A6DC919}" type="slidenum">
              <a:rPr lang="ja-JP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ja-JP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448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E52C0-4B3F-4D3E-9A0A-0B0D89068BD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94688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9F7B41-DFE0-4965-A842-CB30651AB78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0390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9F7B41-DFE0-4965-A842-CB30651AB78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12243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E7577-B5DE-4AB6-B5C6-E4392627C3B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2270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A90094-9ECD-400B-8BBA-298E2530E1E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68068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509BD7-64C6-482E-8808-A0BF7089622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4536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0D4F2C-884C-451A-9A26-B1D5EC4363C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31017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CC34F1-0A28-4F5F-9EC7-1A49A15AA0D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59358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A73ADE-1B08-4B69-B4CB-DB797E5C9BD5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7257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9F7B41-DFE0-4965-A842-CB30651AB78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44854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7F7943-A7FE-40C7-ACCB-27DEFEB952F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73028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09F7B41-DFE0-4965-A842-CB30651AB78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811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://01.gatag.net/tag/&#228;&#186;&#186;&#229;&#183;&#174;&#227;&#129;&#151;&#230;&#140;&#135;&#227;&#130;&#146;&#231;&#171;&#139;&#227;&#129;&#166;&#227;&#130;&#139;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://publicdomainq.net/intravenous-therapy-patient-0010343/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520158" y="561415"/>
            <a:ext cx="5796000" cy="9541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 cmpd="dbl">
            <a:solidFill>
              <a:schemeClr val="accent4">
                <a:lumMod val="50000"/>
              </a:schemeClr>
            </a:solidFill>
          </a:ln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当</a:t>
            </a:r>
            <a:r>
              <a:rPr lang="ja-JP" altLang="en-US" sz="2800" b="1" smtClean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院</a:t>
            </a:r>
            <a:r>
              <a:rPr lang="ja-JP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で脳神経外科治療を受けた</a:t>
            </a:r>
            <a:endParaRPr lang="en-US" altLang="ja-JP" sz="2800" b="1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患者さんへのお願い</a:t>
            </a:r>
          </a:p>
        </p:txBody>
      </p:sp>
      <p:sp>
        <p:nvSpPr>
          <p:cNvPr id="2053" name="Text Box 9"/>
          <p:cNvSpPr txBox="1">
            <a:spLocks noChangeArrowheads="1"/>
          </p:cNvSpPr>
          <p:nvPr/>
        </p:nvSpPr>
        <p:spPr bwMode="auto">
          <a:xfrm>
            <a:off x="393700" y="3892550"/>
            <a:ext cx="6192000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161645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当院は、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「一般社団法人</a:t>
            </a:r>
            <a:r>
              <a:rPr lang="ja-JP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日本脳神経外科学会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データベース研究事業（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Japan Neurosurgical Database</a:t>
            </a:r>
            <a:r>
              <a:rPr lang="ja-JP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JND</a:t>
            </a:r>
            <a:r>
              <a:rPr lang="ja-JP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に協力しています。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2018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月から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当院脳神経外科に入院されたすべての患者さんの臨床データを解析させて頂き、脳神経外科医療の質の評価に役立てることを目的としています。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161645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8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なお解析にあたって提供するデータは、提供前に個人を特定できない形に加工しますので、患者さんの個人のプライバシーは完全に保護されます。</a:t>
            </a:r>
            <a:endParaRPr lang="en-US" altLang="ja-JP" sz="1800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161645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本研究に自分のデータを登録・使用されることを拒否される方は、当事業実施責任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者の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聖マリアンナ医科大学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病院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脳神経外科　</a:t>
            </a:r>
            <a:r>
              <a:rPr lang="ja-JP" altLang="en-US" sz="1800" dirty="0" smtClean="0">
                <a:solidFill>
                  <a:srgbClr val="161645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部長　</a:t>
            </a:r>
            <a:r>
              <a:rPr lang="ja-JP" altLang="en-US" sz="1800" dirty="0" smtClean="0">
                <a:solidFill>
                  <a:srgbClr val="161645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村田</a:t>
            </a:r>
            <a:r>
              <a:rPr lang="ja-JP" altLang="en-US" sz="1800" smtClean="0">
                <a:solidFill>
                  <a:srgbClr val="161645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英俊</a:t>
            </a:r>
            <a:r>
              <a:rPr lang="ja-JP" altLang="en-US" sz="180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、退院後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ヶ月以内に、その旨お申し出くださいますようお願い致します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その他研究事業についての資料の閲覧を希望される方は、日本脳神経外科学会ホームページ（</a:t>
            </a:r>
            <a:r>
              <a:rPr lang="en-US" altLang="ja-JP" sz="1800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https://</a:t>
            </a:r>
            <a:r>
              <a:rPr lang="en-US" altLang="ja-JP" sz="1800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jns-official.jp/public/studyinfo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）をご参照ください。</a:t>
            </a:r>
          </a:p>
        </p:txBody>
      </p:sp>
      <p:sp>
        <p:nvSpPr>
          <p:cNvPr id="2056" name="正方形/長方形 28"/>
          <p:cNvSpPr>
            <a:spLocks noChangeArrowheads="1"/>
          </p:cNvSpPr>
          <p:nvPr/>
        </p:nvSpPr>
        <p:spPr bwMode="auto">
          <a:xfrm>
            <a:off x="2109287" y="7928896"/>
            <a:ext cx="4562474" cy="867930"/>
          </a:xfrm>
          <a:prstGeom prst="rect">
            <a:avLst/>
          </a:prstGeom>
          <a:solidFill>
            <a:srgbClr val="CCFFCC"/>
          </a:solidFill>
          <a:ln w="1905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日本脳神経外科学会データベース事業 事務局</a:t>
            </a:r>
            <a:endParaRPr lang="en-US" altLang="ja-JP" sz="1200" b="1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Meiryo UI" panose="020B0604030504040204" pitchFamily="50" charset="-128"/>
              </a:rPr>
              <a:t>一般社団法人日本脳神経外科学会</a:t>
            </a: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buNone/>
            </a:pP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ja-JP" sz="1200" dirty="0"/>
              <a:t>〒</a:t>
            </a:r>
            <a:r>
              <a:rPr lang="en-US" altLang="ja-JP" sz="1200" dirty="0"/>
              <a:t>113-0033</a:t>
            </a:r>
            <a:r>
              <a:rPr lang="ja-JP" altLang="ja-JP" sz="1200" dirty="0"/>
              <a:t>　東京都文京区本郷</a:t>
            </a:r>
            <a:r>
              <a:rPr lang="en-US" altLang="ja-JP" sz="1200"/>
              <a:t>5-25-16</a:t>
            </a:r>
            <a:r>
              <a:rPr lang="ja-JP" altLang="en-US" sz="1200" b="1" dirty="0"/>
              <a:t>　</a:t>
            </a:r>
            <a:r>
              <a:rPr lang="ja-JP" altLang="ja-JP" sz="1200" dirty="0"/>
              <a:t>石川ビル</a:t>
            </a:r>
            <a:r>
              <a:rPr lang="en-US" altLang="ja-JP" sz="1200" dirty="0"/>
              <a:t>4</a:t>
            </a:r>
            <a:r>
              <a:rPr lang="ja-JP" altLang="ja-JP" sz="1200" dirty="0"/>
              <a:t>階 </a:t>
            </a: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598" y="8115122"/>
            <a:ext cx="1912651" cy="495478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xmlns="" id="{FFB5AAB3-C827-4DAD-9447-7E050E40021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5"/>
              </a:ext>
            </a:extLst>
          </a:blip>
          <a:stretch>
            <a:fillRect/>
          </a:stretch>
        </p:blipFill>
        <p:spPr>
          <a:xfrm>
            <a:off x="3925824" y="1762671"/>
            <a:ext cx="2219646" cy="1954406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xmlns="" id="{549B2114-A267-4860-8C70-EC282C9AD7F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7"/>
              </a:ext>
            </a:extLst>
          </a:blip>
          <a:stretch>
            <a:fillRect/>
          </a:stretch>
        </p:blipFill>
        <p:spPr>
          <a:xfrm>
            <a:off x="621792" y="1582784"/>
            <a:ext cx="2462101" cy="2276962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F8BE4FE5-6C19-EAA0-0338-DC37F8CCEB73}"/>
              </a:ext>
            </a:extLst>
          </p:cNvPr>
          <p:cNvSpPr txBox="1"/>
          <p:nvPr/>
        </p:nvSpPr>
        <p:spPr>
          <a:xfrm>
            <a:off x="5638800" y="96982"/>
            <a:ext cx="946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400" dirty="0"/>
              <a:t>資料</a:t>
            </a:r>
            <a:r>
              <a:rPr kumimoji="1" lang="en-US" altLang="ja-JP" sz="1400"/>
              <a:t>7</a:t>
            </a:r>
            <a:endParaRPr kumimoji="1" lang="ja-JP" alt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ひらめき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729</TotalTime>
  <Words>32</Words>
  <Application>Microsoft Office PowerPoint</Application>
  <PresentationFormat>画面に合わせる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Company>Kyoto National Hospital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SHIGEO KONO</dc:creator>
  <cp:lastModifiedBy>GO</cp:lastModifiedBy>
  <cp:revision>101</cp:revision>
  <cp:lastPrinted>2010-12-15T10:21:53Z</cp:lastPrinted>
  <dcterms:created xsi:type="dcterms:W3CDTF">2004-03-03T01:45:05Z</dcterms:created>
  <dcterms:modified xsi:type="dcterms:W3CDTF">2024-02-23T01:11:00Z</dcterms:modified>
</cp:coreProperties>
</file>